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256" r:id="rId2"/>
    <p:sldId id="312" r:id="rId3"/>
    <p:sldId id="314" r:id="rId4"/>
    <p:sldId id="315" r:id="rId5"/>
    <p:sldId id="316" r:id="rId6"/>
    <p:sldId id="317" r:id="rId7"/>
    <p:sldId id="318" r:id="rId8"/>
    <p:sldId id="337" r:id="rId9"/>
    <p:sldId id="319" r:id="rId10"/>
    <p:sldId id="326" r:id="rId11"/>
    <p:sldId id="329" r:id="rId12"/>
    <p:sldId id="327" r:id="rId13"/>
    <p:sldId id="328" r:id="rId14"/>
    <p:sldId id="330" r:id="rId15"/>
    <p:sldId id="331" r:id="rId16"/>
    <p:sldId id="333" r:id="rId17"/>
    <p:sldId id="332" r:id="rId18"/>
    <p:sldId id="334" r:id="rId19"/>
    <p:sldId id="335" r:id="rId20"/>
    <p:sldId id="313" r:id="rId21"/>
    <p:sldId id="336" r:id="rId22"/>
  </p:sldIdLst>
  <p:sldSz cx="9144000" cy="5143500" type="screen16x9"/>
  <p:notesSz cx="6858000" cy="9144000"/>
  <p:embeddedFontLst>
    <p:embeddedFont>
      <p:font typeface="Baloo 2 SemiBold" panose="03080502040302020200" pitchFamily="66" charset="77"/>
      <p:regular r:id="rId24"/>
      <p:bold r:id="rId25"/>
    </p:embeddedFont>
    <p:embeddedFont>
      <p:font typeface="Bebas Neue" panose="020B0606020202050201" pitchFamily="34" charset="77"/>
      <p:regular r:id="rId26"/>
    </p:embeddedFont>
    <p:embeddedFont>
      <p:font typeface="Didact Gothic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8C246F-2A5B-4CD4-BAC7-0FAB9DE0EE3F}">
  <a:tblStyle styleId="{398C246F-2A5B-4CD4-BAC7-0FAB9DE0EE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0CDB3B-E267-4A8E-BCF5-CDF13B6F6D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99"/>
  </p:normalViewPr>
  <p:slideViewPr>
    <p:cSldViewPr snapToGrid="0">
      <p:cViewPr varScale="1">
        <p:scale>
          <a:sx n="141" d="100"/>
          <a:sy n="14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e5063fa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e5063fa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for all years: visually, there is a lot of variance in this data that suggests that while</a:t>
            </a:r>
            <a:r>
              <a:rPr lang="en-US" sz="1100" baseline="0" dirty="0"/>
              <a:t> there may be some correlation, there is also a great deal of randomness. </a:t>
            </a:r>
            <a:r>
              <a:rPr lang="en-US" sz="1100" baseline="0" dirty="0" err="1"/>
              <a:t>Numberically</a:t>
            </a:r>
            <a:r>
              <a:rPr lang="en-US" sz="1100" baseline="0" dirty="0"/>
              <a:t>, we observe </a:t>
            </a:r>
            <a:r>
              <a:rPr lang="en-US" sz="1100" dirty="0"/>
              <a:t>some positive</a:t>
            </a:r>
            <a:r>
              <a:rPr lang="en-US" sz="1100" baseline="0" dirty="0"/>
              <a:t> correlation but with a low R^2 means a weak relationship. this multi-year correlation is far stronger than any one isolated year, however, which all showed very little to no correlation.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0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5" name="Google Shape;472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42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2788950"/>
            <a:ext cx="9144000" cy="2354700"/>
          </a:xfrm>
          <a:prstGeom prst="rect">
            <a:avLst/>
          </a:prstGeom>
          <a:solidFill>
            <a:srgbClr val="6BC2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38600"/>
            <a:ext cx="4763700" cy="26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07975"/>
            <a:ext cx="47637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76913" y="401100"/>
            <a:ext cx="3667200" cy="434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0" y="475"/>
            <a:ext cx="183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0" y="698550"/>
            <a:ext cx="8430600" cy="375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4559575" y="708000"/>
            <a:ext cx="3776400" cy="105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1"/>
          </p:nvPr>
        </p:nvSpPr>
        <p:spPr>
          <a:xfrm>
            <a:off x="4560925" y="1762200"/>
            <a:ext cx="37737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4559575" y="3466225"/>
            <a:ext cx="3776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9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lang="en" sz="900" b="1">
                <a:solidFill>
                  <a:schemeClr val="accen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iconsby </a:t>
            </a:r>
            <a:r>
              <a:rPr lang="en" sz="900" b="1">
                <a:solidFill>
                  <a:schemeClr val="accen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900" b="1">
                <a:solidFill>
                  <a:schemeClr val="accen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900" b="1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0" name="Google Shape;250;p35"/>
          <p:cNvSpPr>
            <a:spLocks noGrp="1"/>
          </p:cNvSpPr>
          <p:nvPr>
            <p:ph type="pic" idx="2"/>
          </p:nvPr>
        </p:nvSpPr>
        <p:spPr>
          <a:xfrm>
            <a:off x="713225" y="1170525"/>
            <a:ext cx="3719100" cy="327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150" y="460410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150" y="0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/>
          <p:nvPr/>
        </p:nvSpPr>
        <p:spPr>
          <a:xfrm>
            <a:off x="-11200" y="-8150"/>
            <a:ext cx="724500" cy="457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8430775" y="575892"/>
            <a:ext cx="724500" cy="457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475" y="-4300"/>
            <a:ext cx="565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3078525"/>
            <a:ext cx="5074800" cy="11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-9475" y="1906023"/>
            <a:ext cx="2047800" cy="114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6600" y="4137275"/>
            <a:ext cx="50082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4917825" y="517300"/>
            <a:ext cx="4226100" cy="254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263650" y="445025"/>
            <a:ext cx="716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5327040" y="37801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855060" y="37801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327040" y="34721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solidFill>
                  <a:schemeClr val="dk1"/>
                </a:solidFill>
                <a:latin typeface="Baloo 2 SemiBold"/>
                <a:ea typeface="Baloo 2 SemiBold"/>
                <a:cs typeface="Baloo 2 SemiBold"/>
                <a:sym typeface="Baloo 2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2966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855060" y="34721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solidFill>
                  <a:schemeClr val="dk1"/>
                </a:solidFill>
                <a:latin typeface="Baloo 2 SemiBold"/>
                <a:ea typeface="Baloo 2 SemiBold"/>
                <a:cs typeface="Baloo 2 SemiBold"/>
                <a:sym typeface="Baloo 2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SemiBold"/>
              <a:buNone/>
              <a:defRPr sz="2400">
                <a:latin typeface="Baloo 2 SemiBold"/>
                <a:ea typeface="Baloo 2 SemiBold"/>
                <a:cs typeface="Baloo 2 SemiBold"/>
                <a:sym typeface="Baloo 2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50" y="-28100"/>
            <a:ext cx="5791200" cy="51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60300" cy="13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981575" y="3235400"/>
            <a:ext cx="2449200" cy="12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>
            <a:spLocks noGrp="1"/>
          </p:cNvSpPr>
          <p:nvPr>
            <p:ph type="pic" idx="2"/>
          </p:nvPr>
        </p:nvSpPr>
        <p:spPr>
          <a:xfrm>
            <a:off x="0" y="2066900"/>
            <a:ext cx="5121300" cy="30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BC2AF">
              <a:alpha val="601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13225" y="3985375"/>
            <a:ext cx="7717500" cy="61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713225" y="542700"/>
            <a:ext cx="7717500" cy="406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38700"/>
            <a:ext cx="6576000" cy="22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91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1284000" y="3363850"/>
            <a:ext cx="65760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50" y="-186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1142550" y="1671025"/>
            <a:ext cx="2992200" cy="5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142550" y="2258568"/>
            <a:ext cx="2992200" cy="121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96175" y="-125"/>
            <a:ext cx="2047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4572100" y="0"/>
            <a:ext cx="4571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5036200" y="1672375"/>
            <a:ext cx="29793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5036200" y="2254925"/>
            <a:ext cx="29793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loo 2 SemiBold"/>
              <a:buNone/>
              <a:defRPr sz="3500">
                <a:solidFill>
                  <a:schemeClr val="dk1"/>
                </a:solidFill>
                <a:latin typeface="Baloo 2 SemiBold"/>
                <a:ea typeface="Baloo 2 SemiBold"/>
                <a:cs typeface="Baloo 2 SemiBold"/>
                <a:sym typeface="Baloo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65" r:id="rId8"/>
    <p:sldLayoutId id="2147483667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fp.org/about/policies/all/poverty-health.html#:~:text=Poverty%20affects%20health%20by%20limiting,an%20individual%27s%20standard%20of%20living" TargetMode="External"/><Relationship Id="rId2" Type="http://schemas.openxmlformats.org/officeDocument/2006/relationships/hyperlink" Target="https://health.gov/healthypeople/priority-areas/social-determinants-heal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ung.org/research/sotc/by-the-numbers/top-10-populations-affected" TargetMode="External"/><Relationship Id="rId5" Type="http://schemas.openxmlformats.org/officeDocument/2006/relationships/hyperlink" Target="https://www.cdc.gov/tobacco/data_statistics/fact_sheets/health_effects/effects_cig_smoking/index.htm" TargetMode="External"/><Relationship Id="rId4" Type="http://schemas.openxmlformats.org/officeDocument/2006/relationships/hyperlink" Target="https://www.census.gov/topics/income-poverty/supplemental-poverty-measure/about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ctrTitle"/>
          </p:nvPr>
        </p:nvSpPr>
        <p:spPr>
          <a:xfrm>
            <a:off x="713225" y="932330"/>
            <a:ext cx="4763700" cy="2641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0"/>
              </a:spcAft>
              <a:buNone/>
            </a:pPr>
            <a:r>
              <a:rPr lang="en" sz="4000" dirty="0">
                <a:solidFill>
                  <a:srgbClr val="6BC2AF"/>
                </a:solidFill>
              </a:rPr>
              <a:t>Social Determinants of Health: Smoking and Poverty 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"/>
          </p:nvPr>
        </p:nvSpPr>
        <p:spPr>
          <a:xfrm>
            <a:off x="713225" y="3343835"/>
            <a:ext cx="4763700" cy="680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Biostatistics Final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Gracie Geddie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Dallas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December 2023</a:t>
            </a:r>
          </a:p>
        </p:txBody>
      </p:sp>
      <p:pic>
        <p:nvPicPr>
          <p:cNvPr id="269" name="Google Shape;26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615" t="7756" r="17225" b="4800"/>
          <a:stretch/>
        </p:blipFill>
        <p:spPr>
          <a:xfrm>
            <a:off x="5476913" y="401100"/>
            <a:ext cx="3667200" cy="43413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57C12-C34D-5DAD-D556-02809612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62" y="0"/>
            <a:ext cx="7239000" cy="514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12" y="221448"/>
            <a:ext cx="7717500" cy="778012"/>
          </a:xfrm>
        </p:spPr>
        <p:txBody>
          <a:bodyPr/>
          <a:lstStyle/>
          <a:p>
            <a:pPr algn="ctr"/>
            <a:r>
              <a:rPr lang="en-US" sz="2000" dirty="0"/>
              <a:t>Percent of US</a:t>
            </a:r>
            <a:r>
              <a:rPr lang="en-US" sz="2000" baseline="0" dirty="0"/>
              <a:t> Population in </a:t>
            </a:r>
            <a:r>
              <a:rPr lang="en-US" sz="2000" dirty="0"/>
              <a:t>SPM</a:t>
            </a:r>
            <a:r>
              <a:rPr lang="en-US" sz="2000" baseline="0" dirty="0"/>
              <a:t> Poverty and Current Smokers</a:t>
            </a:r>
            <a:br>
              <a:rPr lang="en-US" sz="2000" baseline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15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E8FAC-1420-B10D-1E41-D73E81BE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8" y="0"/>
            <a:ext cx="816932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323F8-0327-2B8B-875E-A2652C2B9983}"/>
              </a:ext>
            </a:extLst>
          </p:cNvPr>
          <p:cNvSpPr/>
          <p:nvPr/>
        </p:nvSpPr>
        <p:spPr>
          <a:xfrm>
            <a:off x="925033" y="138223"/>
            <a:ext cx="6974958" cy="712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12" y="232082"/>
            <a:ext cx="7717500" cy="618600"/>
          </a:xfrm>
        </p:spPr>
        <p:txBody>
          <a:bodyPr/>
          <a:lstStyle/>
          <a:p>
            <a:pPr algn="ctr"/>
            <a:r>
              <a:rPr lang="en-US" sz="1800" dirty="0"/>
              <a:t>Percent of</a:t>
            </a:r>
            <a:r>
              <a:rPr lang="en-US" sz="1800" baseline="0" dirty="0"/>
              <a:t> State and National Population in </a:t>
            </a:r>
            <a:r>
              <a:rPr lang="en-US" sz="1800" dirty="0"/>
              <a:t>Poverty vs. Percent</a:t>
            </a:r>
            <a:r>
              <a:rPr lang="en-US" sz="1800" baseline="0" dirty="0"/>
              <a:t> Current Smokers, 2021-2014</a:t>
            </a:r>
            <a:endParaRPr lang="en-US" sz="4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D23728-44D3-A222-466E-2AAC21011583}"/>
              </a:ext>
            </a:extLst>
          </p:cNvPr>
          <p:cNvSpPr/>
          <p:nvPr/>
        </p:nvSpPr>
        <p:spPr>
          <a:xfrm>
            <a:off x="7017488" y="2222205"/>
            <a:ext cx="1201479" cy="349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BAD7B-7072-FEF2-B0C0-EF055661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5" y="-1"/>
            <a:ext cx="7957584" cy="514526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985375"/>
            <a:ext cx="7717500" cy="618600"/>
          </a:xfrm>
        </p:spPr>
        <p:txBody>
          <a:bodyPr/>
          <a:lstStyle/>
          <a:p>
            <a:r>
              <a:rPr lang="en-US" dirty="0"/>
              <a:t>Year-to-Year Analysis: no correlation</a:t>
            </a:r>
          </a:p>
        </p:txBody>
      </p:sp>
    </p:spTree>
    <p:extLst>
      <p:ext uri="{BB962C8B-B14F-4D97-AF65-F5344CB8AC3E}">
        <p14:creationId xmlns:p14="http://schemas.microsoft.com/office/powerpoint/2010/main" val="202691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985375"/>
            <a:ext cx="7717500" cy="618600"/>
          </a:xfrm>
        </p:spPr>
        <p:txBody>
          <a:bodyPr/>
          <a:lstStyle/>
          <a:p>
            <a:r>
              <a:rPr lang="en-US" dirty="0"/>
              <a:t>Correlation Statistics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CE58F9-3DE0-B771-4628-1450CAF23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822505"/>
              </p:ext>
            </p:extLst>
          </p:nvPr>
        </p:nvGraphicFramePr>
        <p:xfrm>
          <a:off x="887793" y="539525"/>
          <a:ext cx="7368363" cy="321103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941883">
                  <a:extLst>
                    <a:ext uri="{9D8B030D-6E8A-4147-A177-3AD203B41FA5}">
                      <a16:colId xmlns:a16="http://schemas.microsoft.com/office/drawing/2014/main" val="527089285"/>
                    </a:ext>
                  </a:extLst>
                </a:gridCol>
                <a:gridCol w="1981717">
                  <a:extLst>
                    <a:ext uri="{9D8B030D-6E8A-4147-A177-3AD203B41FA5}">
                      <a16:colId xmlns:a16="http://schemas.microsoft.com/office/drawing/2014/main" val="1119777966"/>
                    </a:ext>
                  </a:extLst>
                </a:gridCol>
                <a:gridCol w="2121135">
                  <a:extLst>
                    <a:ext uri="{9D8B030D-6E8A-4147-A177-3AD203B41FA5}">
                      <a16:colId xmlns:a16="http://schemas.microsoft.com/office/drawing/2014/main" val="97762936"/>
                    </a:ext>
                  </a:extLst>
                </a:gridCol>
                <a:gridCol w="1323628">
                  <a:extLst>
                    <a:ext uri="{9D8B030D-6E8A-4147-A177-3AD203B41FA5}">
                      <a16:colId xmlns:a16="http://schemas.microsoft.com/office/drawing/2014/main" val="1375139699"/>
                    </a:ext>
                  </a:extLst>
                </a:gridCol>
              </a:tblGrid>
              <a:tr h="585878">
                <a:tc>
                  <a:txBody>
                    <a:bodyPr/>
                    <a:lstStyle/>
                    <a:p>
                      <a:pPr algn="ctr" fontAlgn="b"/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Percent SPM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Smoking Rate 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Years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30729"/>
                  </a:ext>
                </a:extLst>
              </a:tr>
              <a:tr h="875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Percent SPM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262537"/>
                  </a:ext>
                </a:extLst>
              </a:tr>
              <a:tr h="875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Smoking Rate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0.216704606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09162"/>
                  </a:ext>
                </a:extLst>
              </a:tr>
              <a:tr h="875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Years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-0.500070588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-0.340542842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alpha val="1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72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82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05439-E9C6-F064-A203-8CF49BE1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81" y="0"/>
            <a:ext cx="7759438" cy="514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0"/>
            <a:ext cx="7717500" cy="618600"/>
          </a:xfrm>
        </p:spPr>
        <p:txBody>
          <a:bodyPr/>
          <a:lstStyle/>
          <a:p>
            <a:pPr algn="ctr" rtl="0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Rates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of </a:t>
            </a: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Poverty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and Smoking vs. Time, 2014-2021</a:t>
            </a:r>
            <a:endParaRPr lang="en-US" sz="2400" dirty="0">
              <a:solidFill>
                <a:schemeClr val="bg1"/>
              </a:solidFill>
              <a:latin typeface="Didact Goth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34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0"/>
            <a:ext cx="7717500" cy="618600"/>
          </a:xfrm>
        </p:spPr>
        <p:txBody>
          <a:bodyPr/>
          <a:lstStyle/>
          <a:p>
            <a:pPr algn="ctr" rtl="0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Rates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of </a:t>
            </a: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Poverty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and Smoking vs. Time, 2014-2021</a:t>
            </a:r>
            <a:endParaRPr lang="en-US" sz="2400" dirty="0">
              <a:solidFill>
                <a:schemeClr val="bg1"/>
              </a:solidFill>
              <a:latin typeface="Didact Gothic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6824B-2300-9D08-08AD-2D8D4CD3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4572000" cy="397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C303E-938E-AF17-57AA-44A62F7B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68400"/>
            <a:ext cx="4572000" cy="3975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C87450-9578-544C-410A-DDFEDF36B033}"/>
              </a:ext>
            </a:extLst>
          </p:cNvPr>
          <p:cNvSpPr txBox="1">
            <a:spLocks/>
          </p:cNvSpPr>
          <p:nvPr/>
        </p:nvSpPr>
        <p:spPr>
          <a:xfrm>
            <a:off x="2999250" y="614100"/>
            <a:ext cx="7717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loo 2 SemiBold"/>
              <a:buNone/>
              <a:defRPr sz="3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Baloo 2 SemiBold"/>
                <a:ea typeface="Baloo 2 SemiBold"/>
                <a:cs typeface="Baloo 2 SemiBold"/>
                <a:sym typeface="Baloo 2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kern="1200" dirty="0">
                <a:solidFill>
                  <a:schemeClr val="bg1"/>
                </a:solidFill>
                <a:latin typeface="Didact Gothic" pitchFamily="2" charset="0"/>
                <a:ea typeface="+mn-ea"/>
                <a:cs typeface="+mn-cs"/>
              </a:rPr>
              <a:t>Smoking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B50A85-0BA1-05B5-9BEB-5F08B39DC115}"/>
              </a:ext>
            </a:extLst>
          </p:cNvPr>
          <p:cNvSpPr txBox="1">
            <a:spLocks/>
          </p:cNvSpPr>
          <p:nvPr/>
        </p:nvSpPr>
        <p:spPr>
          <a:xfrm>
            <a:off x="-1572750" y="614100"/>
            <a:ext cx="7717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loo 2 SemiBold"/>
              <a:buNone/>
              <a:defRPr sz="30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Baloo 2 SemiBold"/>
                <a:ea typeface="Baloo 2 SemiBold"/>
                <a:cs typeface="Baloo 2 SemiBold"/>
                <a:sym typeface="Baloo 2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kern="1200" dirty="0">
                <a:solidFill>
                  <a:schemeClr val="bg1"/>
                </a:solidFill>
                <a:latin typeface="Didact Gothic" pitchFamily="2" charset="0"/>
                <a:ea typeface="+mn-ea"/>
                <a:cs typeface="+mn-cs"/>
              </a:rPr>
              <a:t>Poverty</a:t>
            </a:r>
          </a:p>
        </p:txBody>
      </p:sp>
    </p:spTree>
    <p:extLst>
      <p:ext uri="{BB962C8B-B14F-4D97-AF65-F5344CB8AC3E}">
        <p14:creationId xmlns:p14="http://schemas.microsoft.com/office/powerpoint/2010/main" val="395665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060842"/>
            <a:ext cx="7717500" cy="618600"/>
          </a:xfrm>
        </p:spPr>
        <p:txBody>
          <a:bodyPr/>
          <a:lstStyle/>
          <a:p>
            <a:pPr algn="ctr" rtl="0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Comparing Correlation Coefficients between the Rates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of </a:t>
            </a: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Poverty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and Smoking in Select States, 2014-2021</a:t>
            </a:r>
            <a:endParaRPr lang="en-US" sz="2400" dirty="0">
              <a:solidFill>
                <a:schemeClr val="bg1"/>
              </a:solidFill>
              <a:latin typeface="Didact Gothic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8D84A1-0C5F-25D8-AEB0-5844B8EAE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9677"/>
              </p:ext>
            </p:extLst>
          </p:nvPr>
        </p:nvGraphicFramePr>
        <p:xfrm>
          <a:off x="3345859" y="1979649"/>
          <a:ext cx="2452282" cy="25450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26141">
                  <a:extLst>
                    <a:ext uri="{9D8B030D-6E8A-4147-A177-3AD203B41FA5}">
                      <a16:colId xmlns:a16="http://schemas.microsoft.com/office/drawing/2014/main" val="1407223048"/>
                    </a:ext>
                  </a:extLst>
                </a:gridCol>
                <a:gridCol w="1226141">
                  <a:extLst>
                    <a:ext uri="{9D8B030D-6E8A-4147-A177-3AD203B41FA5}">
                      <a16:colId xmlns:a16="http://schemas.microsoft.com/office/drawing/2014/main" val="22271202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State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Correlation Coefficient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4450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USA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0.97038872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73021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Arizona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0.7493591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15928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Arkansas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0.52310779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2564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California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0.96498688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22952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Kentucky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0.88481733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27320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Missouri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0.75678727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13141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Didact Gothic" pitchFamily="2" charset="0"/>
                        </a:rPr>
                        <a:t>New York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Didact Gothic" pitchFamily="2" charset="0"/>
                        </a:rPr>
                        <a:t>0.8347468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9307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76BDD0-F761-B58A-C9D7-4B35D40BEEAA}"/>
              </a:ext>
            </a:extLst>
          </p:cNvPr>
          <p:cNvSpPr txBox="1"/>
          <p:nvPr/>
        </p:nvSpPr>
        <p:spPr>
          <a:xfrm>
            <a:off x="6283842" y="2711302"/>
            <a:ext cx="166931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Mean: 0.812 ±0.06 Sample Variance: 0.0241</a:t>
            </a:r>
          </a:p>
        </p:txBody>
      </p:sp>
    </p:spTree>
    <p:extLst>
      <p:ext uri="{BB962C8B-B14F-4D97-AF65-F5344CB8AC3E}">
        <p14:creationId xmlns:p14="http://schemas.microsoft.com/office/powerpoint/2010/main" val="197055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513BCCA-17F6-DABA-0183-47FD1006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060842"/>
            <a:ext cx="7717500" cy="618600"/>
          </a:xfrm>
        </p:spPr>
        <p:txBody>
          <a:bodyPr/>
          <a:lstStyle/>
          <a:p>
            <a:pPr algn="ctr" rtl="0"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ANOVA Two-Factor without Replication for Comparing Rates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of </a:t>
            </a:r>
            <a:r>
              <a:rPr lang="en-US" sz="2400" dirty="0">
                <a:solidFill>
                  <a:schemeClr val="bg1"/>
                </a:solidFill>
                <a:latin typeface="Didact Gothic" pitchFamily="2" charset="0"/>
              </a:rPr>
              <a:t>Poverty</a:t>
            </a:r>
            <a:r>
              <a:rPr lang="en-US" sz="2400" baseline="0" dirty="0">
                <a:solidFill>
                  <a:schemeClr val="bg1"/>
                </a:solidFill>
                <a:latin typeface="Didact Gothic" pitchFamily="2" charset="0"/>
              </a:rPr>
              <a:t> and Smoking vs. Time in Select States, 2014-2021</a:t>
            </a:r>
            <a:endParaRPr lang="en-US" sz="2400" dirty="0">
              <a:solidFill>
                <a:schemeClr val="bg1"/>
              </a:solidFill>
              <a:latin typeface="Didact Gothic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314B7-6181-16F6-CA90-A89F44F65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197"/>
              </p:ext>
            </p:extLst>
          </p:nvPr>
        </p:nvGraphicFramePr>
        <p:xfrm>
          <a:off x="861671" y="1679442"/>
          <a:ext cx="7420658" cy="2665352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1060094">
                  <a:extLst>
                    <a:ext uri="{9D8B030D-6E8A-4147-A177-3AD203B41FA5}">
                      <a16:colId xmlns:a16="http://schemas.microsoft.com/office/drawing/2014/main" val="2111774989"/>
                    </a:ext>
                  </a:extLst>
                </a:gridCol>
                <a:gridCol w="1060094">
                  <a:extLst>
                    <a:ext uri="{9D8B030D-6E8A-4147-A177-3AD203B41FA5}">
                      <a16:colId xmlns:a16="http://schemas.microsoft.com/office/drawing/2014/main" val="3593236210"/>
                    </a:ext>
                  </a:extLst>
                </a:gridCol>
                <a:gridCol w="758616">
                  <a:extLst>
                    <a:ext uri="{9D8B030D-6E8A-4147-A177-3AD203B41FA5}">
                      <a16:colId xmlns:a16="http://schemas.microsoft.com/office/drawing/2014/main" val="2176875054"/>
                    </a:ext>
                  </a:extLst>
                </a:gridCol>
                <a:gridCol w="1361572">
                  <a:extLst>
                    <a:ext uri="{9D8B030D-6E8A-4147-A177-3AD203B41FA5}">
                      <a16:colId xmlns:a16="http://schemas.microsoft.com/office/drawing/2014/main" val="4177387230"/>
                    </a:ext>
                  </a:extLst>
                </a:gridCol>
                <a:gridCol w="1060094">
                  <a:extLst>
                    <a:ext uri="{9D8B030D-6E8A-4147-A177-3AD203B41FA5}">
                      <a16:colId xmlns:a16="http://schemas.microsoft.com/office/drawing/2014/main" val="2787541213"/>
                    </a:ext>
                  </a:extLst>
                </a:gridCol>
                <a:gridCol w="1060094">
                  <a:extLst>
                    <a:ext uri="{9D8B030D-6E8A-4147-A177-3AD203B41FA5}">
                      <a16:colId xmlns:a16="http://schemas.microsoft.com/office/drawing/2014/main" val="2184123871"/>
                    </a:ext>
                  </a:extLst>
                </a:gridCol>
                <a:gridCol w="1060094">
                  <a:extLst>
                    <a:ext uri="{9D8B030D-6E8A-4147-A177-3AD203B41FA5}">
                      <a16:colId xmlns:a16="http://schemas.microsoft.com/office/drawing/2014/main" val="4176988641"/>
                    </a:ext>
                  </a:extLst>
                </a:gridCol>
              </a:tblGrid>
              <a:tr h="236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ANOVA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3126549"/>
                  </a:ext>
                </a:extLst>
              </a:tr>
              <a:tr h="473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Source of Variation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SS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df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MS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F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P-value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F crit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1650680"/>
                  </a:ext>
                </a:extLst>
              </a:tr>
              <a:tr h="236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Rows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300.136327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50.0227211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46.197804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1.0676E-23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2.21723487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3826447"/>
                  </a:ext>
                </a:extLst>
              </a:tr>
              <a:tr h="4194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Columns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1387.83918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106.75686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98.593847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8.5288E-43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1.84776338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621915"/>
                  </a:ext>
                </a:extLst>
              </a:tr>
              <a:tr h="4194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Error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84.4579592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1.08279435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364762"/>
                  </a:ext>
                </a:extLst>
              </a:tr>
              <a:tr h="41941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accept H</a:t>
                      </a:r>
                      <a:r>
                        <a:rPr lang="en-US" sz="1600" u="none" strike="noStrike" baseline="-25000" dirty="0">
                          <a:effectLst/>
                          <a:latin typeface="Didact Gothic" pitchFamily="2" charset="0"/>
                        </a:rPr>
                        <a:t>0</a:t>
                      </a:r>
                      <a:endParaRPr lang="en-US" sz="16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36669"/>
                  </a:ext>
                </a:extLst>
              </a:tr>
              <a:tr h="431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1772.43347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Didact Gothic" pitchFamily="2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Didact Gothic" pitchFamily="2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idact Gothic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7964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442BAE-8167-D881-0CFD-9FA93B34A56C}"/>
              </a:ext>
            </a:extLst>
          </p:cNvPr>
          <p:cNvSpPr txBox="1"/>
          <p:nvPr/>
        </p:nvSpPr>
        <p:spPr>
          <a:xfrm>
            <a:off x="970437" y="4344794"/>
            <a:ext cx="7203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Several hypotheses tested here: the null hypotheses H</a:t>
            </a:r>
            <a:r>
              <a:rPr lang="en-US" baseline="-25000" dirty="0">
                <a:solidFill>
                  <a:schemeClr val="bg1"/>
                </a:solidFill>
                <a:latin typeface="Didact Gothic" pitchFamily="2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 set states that the SPM data does not vary significantly between states or between years and the Smoking data does not vary between states or between years. The alternative H</a:t>
            </a:r>
            <a:r>
              <a:rPr lang="en-US" baseline="-25000" dirty="0">
                <a:solidFill>
                  <a:schemeClr val="bg1"/>
                </a:solidFill>
                <a:latin typeface="Didact Gothic" pitchFamily="2" charset="0"/>
              </a:rPr>
              <a:t>a </a:t>
            </a: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would negate one or more of these.</a:t>
            </a:r>
          </a:p>
        </p:txBody>
      </p:sp>
    </p:spTree>
    <p:extLst>
      <p:ext uri="{BB962C8B-B14F-4D97-AF65-F5344CB8AC3E}">
        <p14:creationId xmlns:p14="http://schemas.microsoft.com/office/powerpoint/2010/main" val="9081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2E44-6496-9451-AE3C-2007E717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Conclusions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87DF0D-893B-A57B-A4A9-BF9C6B85444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423" y="1697150"/>
            <a:ext cx="5121300" cy="307650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Didact Gothic" pitchFamily="2" charset="0"/>
              </a:rPr>
              <a:t>There does exist a correlation between states’ rates of people living in poverty and current smokers, in agreement with earlier studies.</a:t>
            </a:r>
          </a:p>
          <a:p>
            <a:endParaRPr lang="en-US" sz="2000" dirty="0">
              <a:solidFill>
                <a:schemeClr val="bg1"/>
              </a:solidFill>
              <a:latin typeface="Didact Gothic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Didact Gothic" pitchFamily="2" charset="0"/>
              </a:rPr>
              <a:t>Both poverty and smoking have decreased insignificantly between 2014 and 2021, but poverty decreased the most. </a:t>
            </a:r>
          </a:p>
          <a:p>
            <a:endParaRPr lang="en-US" sz="2000" dirty="0">
              <a:solidFill>
                <a:schemeClr val="bg1"/>
              </a:solidFill>
              <a:latin typeface="Didact Gothic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Didact Gothic" pitchFamily="2" charset="0"/>
              </a:rPr>
              <a:t>Geography plays a major role in controlling the strength of these correlations.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9DDFA-C2C4-51C9-10B8-19613F5D5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1" t="8237" r="27907" b="8818"/>
          <a:stretch/>
        </p:blipFill>
        <p:spPr>
          <a:xfrm>
            <a:off x="5699052" y="1"/>
            <a:ext cx="35091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4EF6-19ED-3C17-A893-061760F88BE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0" y="919275"/>
            <a:ext cx="2987750" cy="1145700"/>
          </a:xfrm>
        </p:spPr>
        <p:txBody>
          <a:bodyPr/>
          <a:lstStyle/>
          <a:p>
            <a:r>
              <a:rPr lang="en-US" sz="3200" dirty="0"/>
              <a:t>Potential Implications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454B89-0EDD-BAE1-8D32-90F3B8C50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725" y="4027125"/>
            <a:ext cx="4784860" cy="394200"/>
          </a:xfrm>
        </p:spPr>
        <p:txBody>
          <a:bodyPr/>
          <a:lstStyle/>
          <a:p>
            <a:pPr marL="139700" indent="0"/>
            <a:r>
              <a:rPr lang="en-US" sz="2800" dirty="0"/>
              <a:t>Smoking cessation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focus on addressing poverty and other SDOH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tailor to community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C4D7D-854A-E021-04C1-F8E0588B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97" y="1500003"/>
            <a:ext cx="3553687" cy="214349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017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66C5-B8D8-8707-BA76-BD34A1BF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671025"/>
            <a:ext cx="4141694" cy="564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Social Determinants of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5C136-7025-6840-C445-590AC1DFA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776" y="2258568"/>
            <a:ext cx="3569974" cy="1218900"/>
          </a:xfrm>
        </p:spPr>
        <p:txBody>
          <a:bodyPr/>
          <a:lstStyle/>
          <a:p>
            <a:r>
              <a:rPr lang="en-US" dirty="0">
                <a:latin typeface="Didact Gothic" pitchFamily="2" charset="0"/>
              </a:rPr>
              <a:t>Defined </a:t>
            </a: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as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Didact Gothic" pitchFamily="2" charset="0"/>
              </a:rPr>
              <a:t>the conditions in the environment…that affect a wide range of health, functioning, and quality-of-life outcomes and risks. </a:t>
            </a:r>
          </a:p>
          <a:p>
            <a:endParaRPr lang="en-US" dirty="0">
              <a:solidFill>
                <a:schemeClr val="bg1"/>
              </a:solidFill>
              <a:latin typeface="Didact Gothic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Conditions may fall under several categories</a:t>
            </a:r>
          </a:p>
        </p:txBody>
      </p:sp>
      <p:pic>
        <p:nvPicPr>
          <p:cNvPr id="5" name="Picture 4" descr="A diagram of a person with different symbols&#10;&#10;Description automatically generated">
            <a:extLst>
              <a:ext uri="{FF2B5EF4-FFF2-40B4-BE49-F238E27FC236}">
                <a16:creationId xmlns:a16="http://schemas.microsoft.com/office/drawing/2014/main" id="{3A846787-DB1D-1905-01F9-BA66BE93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6805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6FCA-A4FC-0D5F-76E5-38E0A88F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DF7043-F046-9C17-4A86-7C44629A868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88894" y="1017725"/>
            <a:ext cx="7160399" cy="3680750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https://health.gov/healthypeople/priority-areas/social-determinants-health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https://www.aafp.org/about/policies/all/poverty-health.html#:~:text=Poverty%20affects%20health%20by%20limiting,an%20individual%27s%20standard%20of%20living</a:t>
            </a:r>
            <a:r>
              <a:rPr lang="en-US" sz="1400" dirty="0"/>
              <a:t>.</a:t>
            </a:r>
          </a:p>
          <a:p>
            <a:r>
              <a:rPr lang="en-US" sz="1400" dirty="0">
                <a:hlinkClick r:id="rId4"/>
              </a:rPr>
              <a:t>https://www.census.gov/topics/income-poverty/supplemental-poverty-measure/about.html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https://www.cdc.gov/tobacco/data_statistics/fact_sheets/health_effects/effects_</a:t>
            </a:r>
            <a:r>
              <a:rPr lang="en-US" sz="1400" dirty="0">
                <a:latin typeface="Didact Gothic" pitchFamily="2" charset="0"/>
                <a:hlinkClick r:id="rId5"/>
              </a:rPr>
              <a:t>cig_smoking/index.htm</a:t>
            </a:r>
            <a:endParaRPr lang="en-US" sz="1400" dirty="0">
              <a:latin typeface="Didact Gothic" pitchFamily="2" charset="0"/>
            </a:endParaRPr>
          </a:p>
          <a:p>
            <a:r>
              <a:rPr lang="en-US" sz="1400" dirty="0">
                <a:latin typeface="Didact Gothic" pitchFamily="2" charset="0"/>
                <a:hlinkClick r:id="rId6"/>
              </a:rPr>
              <a:t>https://www.lung.org/research/sotc/by-the-numbers/top-10-populations-affected</a:t>
            </a:r>
            <a:endParaRPr lang="en-US" sz="1400" dirty="0">
              <a:latin typeface="Didact Gothic" pitchFamily="2" charset="0"/>
            </a:endParaRPr>
          </a:p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Siahpush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 M, Singh GH, Jones PR,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Timsina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 LR. Racial/Ethnic and Socioeconomic Variations in Duration of Smoking: Results from 2003, 2006 and 2007 Tobacco Use Supplement of the Current Population Survey. Journal of Public Health 2009;32(2):210-8.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U.S. Census Bureau, 2009 through 2019 and 2021 American Community Survey Public Use 1-year estimates. 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www.census.gov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/data/tables/time-series/demo/supplemental-poverty-measure/ACS-SPM-State-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Tables.html</a:t>
            </a:r>
            <a:endParaRPr lang="en-US" sz="1400" dirty="0">
              <a:solidFill>
                <a:srgbClr val="000000"/>
              </a:solidFill>
              <a:latin typeface="Didact Gothic" pitchFamily="2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nccd.cdc.gov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weat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/#/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crossTabulation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idact Gothic" pitchFamily="2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Didact Gothic" pitchFamily="2" charset="0"/>
              </a:rPr>
              <a:t>selectYear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Didact Gothic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2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7" name="Google Shape;4727;p7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52" r="4661"/>
          <a:stretch/>
        </p:blipFill>
        <p:spPr>
          <a:xfrm>
            <a:off x="713225" y="1170525"/>
            <a:ext cx="3719101" cy="3279898"/>
          </a:xfrm>
          <a:prstGeom prst="rect">
            <a:avLst/>
          </a:prstGeom>
        </p:spPr>
      </p:pic>
      <p:sp>
        <p:nvSpPr>
          <p:cNvPr id="4728" name="Google Shape;4728;p75"/>
          <p:cNvSpPr txBox="1">
            <a:spLocks noGrp="1"/>
          </p:cNvSpPr>
          <p:nvPr>
            <p:ph type="title"/>
          </p:nvPr>
        </p:nvSpPr>
        <p:spPr>
          <a:xfrm>
            <a:off x="4559575" y="708000"/>
            <a:ext cx="37764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29" name="Google Shape;4729;p75"/>
          <p:cNvSpPr txBox="1">
            <a:spLocks noGrp="1"/>
          </p:cNvSpPr>
          <p:nvPr>
            <p:ph type="subTitle" idx="1"/>
          </p:nvPr>
        </p:nvSpPr>
        <p:spPr>
          <a:xfrm>
            <a:off x="4560925" y="1762200"/>
            <a:ext cx="3773700" cy="830100"/>
          </a:xfrm>
          <a:prstGeom prst="rect">
            <a:avLst/>
          </a:prstGeom>
        </p:spPr>
        <p:txBody>
          <a:bodyPr spcFirstLastPara="1" wrap="square" lIns="857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aloo 2 SemiBold"/>
                <a:ea typeface="Baloo 2 SemiBold"/>
                <a:cs typeface="Baloo 2 SemiBold"/>
                <a:sym typeface="Baloo 2 SemiBold"/>
              </a:rPr>
              <a:t>Do you have any questions? </a:t>
            </a:r>
            <a:r>
              <a:rPr lang="en" sz="1400">
                <a:solidFill>
                  <a:schemeClr val="accent1"/>
                </a:solidFill>
              </a:rPr>
              <a:t>youremail@freepik.com | +34 654 321 432 yourwebsite.com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730" name="Google Shape;4730;p75"/>
          <p:cNvSpPr txBox="1"/>
          <p:nvPr/>
        </p:nvSpPr>
        <p:spPr>
          <a:xfrm>
            <a:off x="4559565" y="3987350"/>
            <a:ext cx="3776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31" name="Google Shape;4731;p75"/>
          <p:cNvSpPr/>
          <p:nvPr/>
        </p:nvSpPr>
        <p:spPr>
          <a:xfrm>
            <a:off x="5271873" y="2847703"/>
            <a:ext cx="485415" cy="485951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2" name="Google Shape;4732;p75"/>
          <p:cNvGrpSpPr/>
          <p:nvPr/>
        </p:nvGrpSpPr>
        <p:grpSpPr>
          <a:xfrm>
            <a:off x="5902907" y="2848149"/>
            <a:ext cx="485931" cy="485430"/>
            <a:chOff x="3303268" y="3817349"/>
            <a:chExt cx="346056" cy="345674"/>
          </a:xfrm>
        </p:grpSpPr>
        <p:sp>
          <p:nvSpPr>
            <p:cNvPr id="4733" name="Google Shape;4733;p7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7" name="Google Shape;4737;p75"/>
          <p:cNvGrpSpPr/>
          <p:nvPr/>
        </p:nvGrpSpPr>
        <p:grpSpPr>
          <a:xfrm>
            <a:off x="6533518" y="2848149"/>
            <a:ext cx="485931" cy="485430"/>
            <a:chOff x="3752358" y="3817349"/>
            <a:chExt cx="346056" cy="345674"/>
          </a:xfrm>
        </p:grpSpPr>
        <p:sp>
          <p:nvSpPr>
            <p:cNvPr id="4738" name="Google Shape;4738;p7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2" name="Google Shape;4742;p75"/>
          <p:cNvGrpSpPr/>
          <p:nvPr/>
        </p:nvGrpSpPr>
        <p:grpSpPr>
          <a:xfrm>
            <a:off x="7164130" y="2848149"/>
            <a:ext cx="485887" cy="485430"/>
            <a:chOff x="4201447" y="3817349"/>
            <a:chExt cx="346024" cy="345674"/>
          </a:xfrm>
        </p:grpSpPr>
        <p:sp>
          <p:nvSpPr>
            <p:cNvPr id="4743" name="Google Shape;4743;p75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314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4C12-4389-7359-F73E-233A8DD3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200" y="1264024"/>
            <a:ext cx="3605776" cy="9723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Poverty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C9E87-0AD4-A6C4-A079-FDD1A306F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6200" y="2254925"/>
            <a:ext cx="3605776" cy="1216200"/>
          </a:xfrm>
        </p:spPr>
        <p:txBody>
          <a:bodyPr/>
          <a:lstStyle/>
          <a:p>
            <a:r>
              <a:rPr lang="en-US" dirty="0"/>
              <a:t>Poverty affects health in a myriad of ways, from decreased access to healthcare, unsafe living conditions, and increased exposures to harmful elements.</a:t>
            </a:r>
          </a:p>
          <a:p>
            <a:endParaRPr lang="en-US" dirty="0"/>
          </a:p>
          <a:p>
            <a:r>
              <a:rPr lang="en-US" dirty="0"/>
              <a:t>Poverty can be defined and assessed in several ways.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636FA-0EA0-31C0-F26F-3D57270A5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" y="788894"/>
            <a:ext cx="4524559" cy="35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FDBE4-89FC-0349-15DA-CEB3988E8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95" b="6770"/>
          <a:stretch/>
        </p:blipFill>
        <p:spPr>
          <a:xfrm>
            <a:off x="0" y="0"/>
            <a:ext cx="943381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2771-DDF8-9AAF-45D7-51D8FD1C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065" y="3434316"/>
            <a:ext cx="7112288" cy="1361045"/>
          </a:xfrm>
          <a:solidFill>
            <a:schemeClr val="tx1"/>
          </a:solidFill>
        </p:spPr>
        <p:txBody>
          <a:bodyPr/>
          <a:lstStyle/>
          <a:p>
            <a:pPr algn="r"/>
            <a:r>
              <a:rPr lang="en-US" dirty="0"/>
              <a:t>The Supplemental Poverty Measure</a:t>
            </a:r>
            <a:r>
              <a:rPr lang="en-US" dirty="0">
                <a:sym typeface="Wingdings" pitchFamily="2" charset="2"/>
              </a:rPr>
              <a:t> (SPM)</a:t>
            </a:r>
            <a:br>
              <a:rPr lang="en-US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Cash Income – Taxes, Expenses, Cost of Living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Improves upon the Official Poverty Measure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513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922C-712F-8F0F-935C-1E7837AEDF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9475" y="1935125"/>
            <a:ext cx="3507588" cy="111659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Smoking Causes: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FFB9C85-115B-4510-3E7E-593E57AD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5" y="639163"/>
            <a:ext cx="5252693" cy="860028"/>
          </a:xfrm>
        </p:spPr>
        <p:txBody>
          <a:bodyPr>
            <a:noAutofit/>
          </a:bodyPr>
          <a:lstStyle/>
          <a:p>
            <a:pPr indent="0"/>
            <a:r>
              <a:rPr lang="en-US" dirty="0"/>
              <a:t>Smoking (specifically cigarettes) harms nearly every organ in the body and is the #1 leading cause of preventable death in the US.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2593A-151E-932B-18E3-8EA84BAB07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645888" y="0"/>
            <a:ext cx="3604636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22BA5-7A28-1B44-8E5B-7E5E3BDA0DE9}"/>
              </a:ext>
            </a:extLst>
          </p:cNvPr>
          <p:cNvSpPr txBox="1"/>
          <p:nvPr/>
        </p:nvSpPr>
        <p:spPr>
          <a:xfrm>
            <a:off x="499729" y="3160333"/>
            <a:ext cx="46046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Nearly 1 in 5 deaths annually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90% of all lung cancer deaths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80% of all COPD deaths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Didact Gothic" pitchFamily="2" charset="0"/>
              </a:rPr>
              <a:t>troke and coronary heart disease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Infertility, high risk pregnancy, and birth defects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Arthritis, osteoporosis, diabetes and cataracts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Didact Gothic" pitchFamily="2" charset="0"/>
              </a:rPr>
              <a:t>Increased risk of death from all causes</a:t>
            </a:r>
          </a:p>
        </p:txBody>
      </p:sp>
    </p:spTree>
    <p:extLst>
      <p:ext uri="{BB962C8B-B14F-4D97-AF65-F5344CB8AC3E}">
        <p14:creationId xmlns:p14="http://schemas.microsoft.com/office/powerpoint/2010/main" val="21096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E9EC8-C735-55AD-319E-E573D3BC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20.2%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BB9D73-1BC2-D0F4-A654-F63C06164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 adults earning less than $35,000 a year are current smokers and are likely to smoke for almost twice as long as those not in poverty.</a:t>
            </a:r>
          </a:p>
        </p:txBody>
      </p:sp>
    </p:spTree>
    <p:extLst>
      <p:ext uri="{BB962C8B-B14F-4D97-AF65-F5344CB8AC3E}">
        <p14:creationId xmlns:p14="http://schemas.microsoft.com/office/powerpoint/2010/main" val="333127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A408-3C2A-2F38-33FA-99AC1F0B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199" y="1672375"/>
            <a:ext cx="3714395" cy="564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D11BE-63CB-2C8A-1728-B0655068B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6200" y="2254925"/>
            <a:ext cx="3714394" cy="1216200"/>
          </a:xfrm>
        </p:spPr>
        <p:txBody>
          <a:bodyPr/>
          <a:lstStyle/>
          <a:p>
            <a:r>
              <a:rPr lang="en-US" dirty="0"/>
              <a:t>Explore the relationship between poverty and smoking.</a:t>
            </a:r>
          </a:p>
          <a:p>
            <a:endParaRPr lang="en-US" dirty="0"/>
          </a:p>
          <a:p>
            <a:r>
              <a:rPr lang="en-US" dirty="0"/>
              <a:t>Compare these relationships over time, from 2014-2021. </a:t>
            </a:r>
          </a:p>
          <a:p>
            <a:endParaRPr lang="en-US" dirty="0"/>
          </a:p>
          <a:p>
            <a:r>
              <a:rPr lang="en-US" dirty="0"/>
              <a:t>Assess if geography plays a role in these relationships.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50B8C-5C44-E380-8245-E65904F6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620225" y="0"/>
            <a:ext cx="5192225" cy="51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47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3E24-3421-FEAA-C20E-5FE9F0CF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00" y="1461600"/>
            <a:ext cx="6576000" cy="2220300"/>
          </a:xfrm>
        </p:spPr>
        <p:txBody>
          <a:bodyPr/>
          <a:lstStyle/>
          <a:p>
            <a:r>
              <a:rPr lang="en-US" sz="3200" dirty="0"/>
              <a:t>Hypothesis: there will be a strong correlation between rates of poverty and current smokers at both a state and national level.</a:t>
            </a:r>
          </a:p>
        </p:txBody>
      </p:sp>
    </p:spTree>
    <p:extLst>
      <p:ext uri="{BB962C8B-B14F-4D97-AF65-F5344CB8AC3E}">
        <p14:creationId xmlns:p14="http://schemas.microsoft.com/office/powerpoint/2010/main" val="3643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521A-3126-9292-E0B1-2EC3C522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C58D-D865-1CE9-C84E-8691D77E3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/>
            <a:r>
              <a:rPr lang="en-US" dirty="0"/>
              <a:t>Administered by the CDC annually. Examined rates of Current Smokers.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2586B2-E09D-D04A-4052-B788939C1EA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0" indent="0" algn="ctr"/>
            <a:r>
              <a:rPr lang="en-US" b="0" i="0" u="none" strike="noStrike" dirty="0">
                <a:solidFill>
                  <a:schemeClr val="bg2"/>
                </a:solidFill>
                <a:effectLst/>
                <a:latin typeface="Didact Gothic" pitchFamily="2" charset="0"/>
              </a:rPr>
              <a:t>OPM and SPM State Tables: 2009 to 2019, 2021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F1F3CC-B56E-98C1-DA09-CBBD7CD9055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0" indent="0" algn="ctr"/>
            <a:r>
              <a:rPr lang="en-US" dirty="0"/>
              <a:t>Smoking Data:</a:t>
            </a:r>
          </a:p>
          <a:p>
            <a:pPr marL="0" indent="0" algn="ctr"/>
            <a:r>
              <a:rPr lang="en-US" dirty="0"/>
              <a:t>The Behavioral Risk Factor Surveillance System (BRFSS)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ADA0812-549A-02FF-DFC2-6A617C36995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marL="0" indent="0" algn="ctr"/>
            <a:r>
              <a:rPr lang="en-US" dirty="0"/>
              <a:t>United States Census Bureau American Community Survey (ACS)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C8347-C341-FE2B-147A-A79E9363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80" y="1017725"/>
            <a:ext cx="1485919" cy="80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0DC04-8704-41E3-F0C3-3D377E646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95" b="14994"/>
          <a:stretch/>
        </p:blipFill>
        <p:spPr>
          <a:xfrm>
            <a:off x="2341439" y="1017724"/>
            <a:ext cx="1532841" cy="8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0040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 Sciences &amp; Technologies Major for College: Public Health by Slidesgo">
  <a:themeElements>
    <a:clrScheme name="Simple Light">
      <a:dk1>
        <a:srgbClr val="6BC2AF"/>
      </a:dk1>
      <a:lt1>
        <a:srgbClr val="FFFFFF"/>
      </a:lt1>
      <a:dk2>
        <a:srgbClr val="59595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934</Words>
  <Application>Microsoft Macintosh PowerPoint</Application>
  <PresentationFormat>On-screen Show (16:9)</PresentationFormat>
  <Paragraphs>135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Baloo 2 SemiBold</vt:lpstr>
      <vt:lpstr>Didact Gothic</vt:lpstr>
      <vt:lpstr>Arial</vt:lpstr>
      <vt:lpstr>Bebas Neue</vt:lpstr>
      <vt:lpstr>Health Sciences &amp; Technologies Major for College: Public Health by Slidesgo</vt:lpstr>
      <vt:lpstr>Social Determinants of Health: Smoking and Poverty </vt:lpstr>
      <vt:lpstr>Social Determinants of Health</vt:lpstr>
      <vt:lpstr>Poverty</vt:lpstr>
      <vt:lpstr>The Supplemental Poverty Measure (SPM) Cash Income – Taxes, Expenses, Cost of Living Improves upon the Official Poverty Measure</vt:lpstr>
      <vt:lpstr>Smoking Causes:</vt:lpstr>
      <vt:lpstr>20.2%</vt:lpstr>
      <vt:lpstr>Research Goals</vt:lpstr>
      <vt:lpstr>Hypothesis: there will be a strong correlation between rates of poverty and current smokers at both a state and national level.</vt:lpstr>
      <vt:lpstr>Data Sources</vt:lpstr>
      <vt:lpstr>Percent of US Population in SPM Poverty and Current Smokers </vt:lpstr>
      <vt:lpstr>Percent of State and National Population in Poverty vs. Percent Current Smokers, 2021-2014</vt:lpstr>
      <vt:lpstr>Year-to-Year Analysis: no correlation</vt:lpstr>
      <vt:lpstr>Correlation Statistics</vt:lpstr>
      <vt:lpstr>Rates of Poverty and Smoking vs. Time, 2014-2021</vt:lpstr>
      <vt:lpstr>Rates of Poverty and Smoking vs. Time, 2014-2021</vt:lpstr>
      <vt:lpstr>Comparing Correlation Coefficients between the Rates of Poverty and Smoking in Select States, 2014-2021</vt:lpstr>
      <vt:lpstr>ANOVA Two-Factor without Replication for Comparing Rates of Poverty and Smoking vs. Time in Select States, 2014-2021</vt:lpstr>
      <vt:lpstr>Conclusions</vt:lpstr>
      <vt:lpstr>Potential Implications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Determinants of Health: Smoking and Poverty </dc:title>
  <cp:lastModifiedBy>Gracie Geddie</cp:lastModifiedBy>
  <cp:revision>6</cp:revision>
  <dcterms:modified xsi:type="dcterms:W3CDTF">2023-12-06T16:29:04Z</dcterms:modified>
</cp:coreProperties>
</file>